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58" r:id="rId5"/>
    <p:sldId id="263" r:id="rId6"/>
    <p:sldId id="262" r:id="rId7"/>
    <p:sldId id="272" r:id="rId8"/>
    <p:sldId id="264" r:id="rId9"/>
    <p:sldId id="265" r:id="rId10"/>
    <p:sldId id="266" r:id="rId11"/>
    <p:sldId id="268" r:id="rId12"/>
    <p:sldId id="274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66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C316B-29E0-4CB4-AFF4-2511A3B2B600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22A55-5C99-46B3-94A2-1533586F5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41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53C3-2225-4C79-BD7E-CEE4CD1D380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r>
              <a:rPr lang="ru-RU" dirty="0" smtClean="0"/>
              <a:t>г. Камышин</a:t>
            </a:r>
          </a:p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09D17-1DE7-4563-A36A-56DBA9F97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5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70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8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24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0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9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7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98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3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3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5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6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EDA2BD-74C4-4665-B6F3-2B1D5711FFC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DF2AB3-83EE-455E-9F93-87EA8C20A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81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036" y="413523"/>
            <a:ext cx="11376837" cy="3200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 бюджетное  общеобразовательное  учреждение средняя школа № 1 </a:t>
            </a:r>
            <a:b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округа–город Камышин Волгоградской области  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2033" y="4600920"/>
            <a:ext cx="4264152" cy="2121409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     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Вознякова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Кира Валерьевна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учащаяся 9А класса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endParaRPr 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Журавлева Ольга Викторовна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учитель технологии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1999852"/>
            <a:ext cx="5541645" cy="43580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950976" y="2828836"/>
            <a:ext cx="7242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/>
            </a:r>
            <a:br>
              <a:rPr lang="ru-RU" dirty="0">
                <a:latin typeface="-apple-system"/>
              </a:rPr>
            </a:b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75504" y="6343561"/>
            <a:ext cx="1353312" cy="368135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Камышин</a:t>
            </a:r>
            <a:r>
              <a:rPr lang="ru-RU" sz="105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0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078" y="847863"/>
            <a:ext cx="11493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ченический проект                                                                                                        " Собака-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улыбака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"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5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5848" y="109728"/>
            <a:ext cx="8282876" cy="768096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Экономический анализ.</a:t>
            </a:r>
            <a:r>
              <a:rPr lang="ru-RU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0352" y="621792"/>
            <a:ext cx="10652760" cy="5169409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ru-RU" dirty="0" smtClean="0"/>
              <a:t>Я провела мониторинг рынка продаж комплектов картин по номерам.                  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16172"/>
              </p:ext>
            </p:extLst>
          </p:nvPr>
        </p:nvGraphicFramePr>
        <p:xfrm>
          <a:off x="1506817" y="1400279"/>
          <a:ext cx="7960768" cy="35387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7718">
                  <a:extLst>
                    <a:ext uri="{9D8B030D-6E8A-4147-A177-3AD203B41FA5}">
                      <a16:colId xmlns="" xmlns:a16="http://schemas.microsoft.com/office/drawing/2014/main" val="630153329"/>
                    </a:ext>
                  </a:extLst>
                </a:gridCol>
                <a:gridCol w="1472435">
                  <a:extLst>
                    <a:ext uri="{9D8B030D-6E8A-4147-A177-3AD203B41FA5}">
                      <a16:colId xmlns="" xmlns:a16="http://schemas.microsoft.com/office/drawing/2014/main" val="1634491400"/>
                    </a:ext>
                  </a:extLst>
                </a:gridCol>
                <a:gridCol w="1416162">
                  <a:extLst>
                    <a:ext uri="{9D8B030D-6E8A-4147-A177-3AD203B41FA5}">
                      <a16:colId xmlns="" xmlns:a16="http://schemas.microsoft.com/office/drawing/2014/main" val="2890293243"/>
                    </a:ext>
                  </a:extLst>
                </a:gridCol>
                <a:gridCol w="1622490">
                  <a:extLst>
                    <a:ext uri="{9D8B030D-6E8A-4147-A177-3AD203B41FA5}">
                      <a16:colId xmlns="" xmlns:a16="http://schemas.microsoft.com/office/drawing/2014/main" val="2961992511"/>
                    </a:ext>
                  </a:extLst>
                </a:gridCol>
                <a:gridCol w="1641963">
                  <a:extLst>
                    <a:ext uri="{9D8B030D-6E8A-4147-A177-3AD203B41FA5}">
                      <a16:colId xmlns="" xmlns:a16="http://schemas.microsoft.com/office/drawing/2014/main" val="243323146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              (шт.)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r>
                        <a:rPr lang="ru-RU" baseline="0" dirty="0" smtClean="0"/>
                        <a:t> за шт.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Скидка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               (руб.)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1730528"/>
                  </a:ext>
                </a:extLst>
              </a:tr>
              <a:tr h="17436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Картина по номерам</a:t>
                      </a:r>
                      <a:r>
                        <a:rPr lang="ru-RU" baseline="0" dirty="0" smtClean="0"/>
                        <a:t>                 « Собака-</a:t>
                      </a:r>
                      <a:r>
                        <a:rPr lang="ru-RU" baseline="0" dirty="0" err="1" smtClean="0"/>
                        <a:t>Улыбака</a:t>
                      </a:r>
                      <a:r>
                        <a:rPr lang="ru-RU" baseline="0" dirty="0" smtClean="0"/>
                        <a:t> 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1013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810,4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9487307"/>
                  </a:ext>
                </a:extLst>
              </a:tr>
              <a:tr h="96561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810,4</a:t>
                      </a:r>
                      <a:r>
                        <a:rPr lang="ru-RU" baseline="0" dirty="0" smtClean="0"/>
                        <a:t> руб.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5728870"/>
                  </a:ext>
                </a:extLst>
              </a:tr>
            </a:tbl>
          </a:graphicData>
        </a:graphic>
      </p:graphicFrame>
      <p:pic>
        <p:nvPicPr>
          <p:cNvPr id="1034" name="Picture 10" descr="https://wiki.udmteach.ru/images/2/24/Matematika_45_02113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85" y="3927764"/>
            <a:ext cx="2337319" cy="26101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" y="198555"/>
            <a:ext cx="12192000" cy="649224"/>
          </a:xfrm>
        </p:spPr>
        <p:txBody>
          <a:bodyPr>
            <a:normAutofit/>
          </a:bodyPr>
          <a:lstStyle/>
          <a:p>
            <a:pPr algn="ctr"/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Технология изготовления изделия</a:t>
            </a:r>
            <a:r>
              <a:rPr lang="ru-RU" sz="1800" b="1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6344" y="847779"/>
            <a:ext cx="5632704" cy="578162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</a:t>
            </a:r>
            <a:r>
              <a:rPr lang="ru-RU" sz="2000" dirty="0"/>
              <a:t>. Аккуратно достать картину из упаковочной коробки. </a:t>
            </a: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 </a:t>
            </a:r>
            <a:r>
              <a:rPr lang="ru-R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000" dirty="0">
                <a:solidFill>
                  <a:srgbClr val="FF0000"/>
                </a:solidFill>
              </a:rPr>
              <a:t>  </a:t>
            </a:r>
            <a:r>
              <a:rPr lang="ru-RU" sz="2000" dirty="0"/>
              <a:t>Снять защитную пленку с холста тоже аккуратно, чтобы не повредить холст. </a:t>
            </a: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  </a:t>
            </a:r>
            <a:r>
              <a:rPr lang="ru-R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Разложить на рабочей поверхности все, что есть в упаковочной коробке: сам холст с нанесенными на него областями с цифрами, кисточки, баночки с красками. </a:t>
            </a: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</a:t>
            </a:r>
            <a:r>
              <a:rPr lang="ru-R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Нам понадобиться небольшая емкость для воды, чтобы промывать кисточки и бумажные салфетки</a:t>
            </a:r>
            <a:r>
              <a:rPr lang="en-US" sz="2000" dirty="0"/>
              <a:t>,</a:t>
            </a:r>
            <a:r>
              <a:rPr lang="ru-RU" sz="2000" dirty="0"/>
              <a:t> чтобы промачивать кисти после промывки.</a:t>
            </a: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</a:t>
            </a:r>
            <a:r>
              <a:rPr lang="ru-R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Заполняйте пронумерованные  области краской соответствующего цвета.                                                                                                       Раскрашивая картину продвигайтесь от больших областей к маленьким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6869" y="3364342"/>
            <a:ext cx="3775165" cy="2953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1100" y="1065719"/>
            <a:ext cx="3852242" cy="31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756" y="210529"/>
            <a:ext cx="6359236" cy="369332"/>
          </a:xfrm>
        </p:spPr>
        <p:txBody>
          <a:bodyPr>
            <a:noAutofit/>
          </a:bodyPr>
          <a:lstStyle/>
          <a:p>
            <a:pPr algn="ctr"/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Контроль качества</a:t>
            </a:r>
            <a:r>
              <a:rPr lang="ru-RU" sz="18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s://arthomework.ru/upload/iblock/b4d/b4d17681aa6ac614ec22d4dadbf09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79" y="813818"/>
            <a:ext cx="2244853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0503" y="3840482"/>
            <a:ext cx="1066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готового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показал, что моя работа соответствует следующим критериям: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363" y="4392695"/>
            <a:ext cx="448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Изделие имеет низкую стоимость.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363" y="47620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Изделие оригинальное,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нравиться мне и окружающим.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Изделие 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не слишком сложным в изготовлении.        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76" y="813818"/>
            <a:ext cx="2345436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6421" y="392342"/>
            <a:ext cx="6368922" cy="329184"/>
          </a:xfrm>
        </p:spPr>
        <p:txBody>
          <a:bodyPr>
            <a:noAutofit/>
          </a:bodyPr>
          <a:lstStyle/>
          <a:p>
            <a:pPr algn="ctr"/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Оценка и защита проекта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518033" y="896111"/>
            <a:ext cx="7399840" cy="48515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600" dirty="0" smtClean="0">
                <a:solidFill>
                  <a:srgbClr val="FF0000"/>
                </a:solidFill>
              </a:rPr>
              <a:t>Выполняя проект я достигла цель и решила задачи</a:t>
            </a:r>
            <a:r>
              <a:rPr lang="ru-RU" sz="2600" dirty="0" smtClean="0"/>
              <a:t>.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Используя </a:t>
            </a:r>
            <a:r>
              <a:rPr lang="ru-RU" sz="2800" dirty="0"/>
              <a:t>знания, умения, навыки, приобретенные в процессе обучения на уроках технологии </a:t>
            </a:r>
            <a:r>
              <a:rPr lang="ru-RU" sz="2800" dirty="0" smtClean="0"/>
              <a:t>изготовила </a:t>
            </a:r>
            <a:r>
              <a:rPr lang="ru-RU" sz="2800" dirty="0"/>
              <a:t>проектное изделие.</a:t>
            </a:r>
            <a:endParaRPr lang="ru-RU" sz="2800" u="sng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u="sng" dirty="0" smtClean="0">
                <a:solidFill>
                  <a:srgbClr val="FF0000"/>
                </a:solidFill>
              </a:rPr>
              <a:t>Задачи: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800" dirty="0" smtClean="0"/>
              <a:t>Познакомилась </a:t>
            </a:r>
            <a:r>
              <a:rPr lang="ru-RU" sz="2800" dirty="0"/>
              <a:t>с историей и особенностями изделий </a:t>
            </a:r>
            <a:r>
              <a:rPr lang="ru-RU" sz="2800" dirty="0" smtClean="0"/>
              <a:t>ручной работы.</a:t>
            </a:r>
            <a:r>
              <a:rPr lang="ru-RU" sz="2800" dirty="0"/>
              <a:t> Подобрала необходимые материалы и инструменты для работы. Применяя ЗУН, полученные на уроках технологии, соблюдая ПТБ изготовила качественное изделие.</a:t>
            </a:r>
          </a:p>
          <a:p>
            <a:pPr algn="just"/>
            <a:endParaRPr lang="ru-RU" sz="2800" dirty="0"/>
          </a:p>
          <a:p>
            <a:r>
              <a:rPr lang="ru-RU" sz="2800" dirty="0"/>
              <a:t>    </a:t>
            </a:r>
          </a:p>
          <a:p>
            <a:r>
              <a:rPr lang="ru-RU" sz="2800" dirty="0"/>
              <a:t>      </a:t>
            </a:r>
          </a:p>
          <a:p>
            <a:pPr algn="just"/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1026" name="Picture 2" descr="C:\Users\Admin\Desktop\Проекты для конкурса\Проект Вознякова Кира\Фото проектного издел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0485" y="2105472"/>
            <a:ext cx="5529813" cy="31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0800000" flipV="1">
            <a:off x="420624" y="1170432"/>
            <a:ext cx="8264588" cy="107899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XIII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Используемые источники.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822961"/>
            <a:ext cx="9694228" cy="49682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FFC000"/>
                </a:solidFill>
              </a:rPr>
              <a:t>https://ponomeram72.ru/news/poyavlenie_kartin_po_nomeram</a:t>
            </a:r>
            <a:r>
              <a:rPr lang="ru-RU" sz="1800" dirty="0" smtClean="0">
                <a:solidFill>
                  <a:srgbClr val="FFFF00"/>
                </a:solidFill>
              </a:rPr>
              <a:t>- история создания картин по номерам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606040" y="149495"/>
            <a:ext cx="5239512" cy="429767"/>
          </a:xfrm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Обоснование проекта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904" y="880194"/>
            <a:ext cx="64190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 детства моё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самое любимое животное - собака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Ни у кого нет таких преданных глаз, как у них. Эти животные очень верны и преданны своим хозяевам. Они искренни в своих чувствах, умны, ответственны. Собаки охраняют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дом, с ними ходят на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охоту, помогают спасать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людей, попавших в различные катастрофы.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Я действительно восхищаюсь этими животными. У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меня возникла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проблема: на уроках технологии нам необходимо выполнить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творческий проект на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любую тему.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давно хотела сделать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творческую работу, вышивку, картину, аппликацию, с изображением собачки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Поэтому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 решила что мой проект будет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посвящен именно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этому «другу человека»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Сейчас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магазинах большое количество разных наборов для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любых видов творчества. Один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них 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хочу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приобрести, он станет основой для выполнения творческого проекта.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ttp://i.mycdn.me/i?r=AzEPZsRbOZEKgBhR0XGMT1RkDgpRAG0I234cqxiXNTLd2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96" y="602550"/>
            <a:ext cx="4389120" cy="27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ochka.ru/img/kartinka/1/velsh_kor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85" y="3664573"/>
            <a:ext cx="2240280" cy="27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roza.ru/pics/2013/10/06/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0" y="3654429"/>
            <a:ext cx="2414016" cy="27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8960" y="228600"/>
            <a:ext cx="8401748" cy="640079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Определение проблемы, цели, задач.</a:t>
            </a:r>
            <a:r>
              <a:rPr lang="ru-RU" sz="1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4904" y="649224"/>
            <a:ext cx="5678424" cy="598931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   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r>
              <a:rPr lang="ru-RU" sz="1800" b="1" dirty="0" smtClean="0">
                <a:solidFill>
                  <a:srgbClr val="FF0000"/>
                </a:solidFill>
              </a:rPr>
              <a:t> –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мне нужно изготовить изделие, которое будет хорошим украшением моей комнаты.</a:t>
            </a:r>
            <a:endParaRPr lang="ru-RU" sz="1800" b="1" u="sng" dirty="0"/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/>
              <a:t>И</a:t>
            </a:r>
            <a:r>
              <a:rPr lang="ru-RU" sz="1800" dirty="0" smtClean="0"/>
              <a:t>спользуя знания</a:t>
            </a:r>
            <a:r>
              <a:rPr lang="ru-RU" sz="1800" dirty="0"/>
              <a:t>, умения, навыки, приобретенные в процессе обучения на уроках </a:t>
            </a:r>
            <a:r>
              <a:rPr lang="ru-RU" sz="1800" dirty="0" smtClean="0"/>
              <a:t>технологии</a:t>
            </a:r>
            <a:r>
              <a:rPr lang="ru-RU" sz="1800" dirty="0"/>
              <a:t> </a:t>
            </a:r>
            <a:r>
              <a:rPr lang="ru-RU" sz="1800" dirty="0" smtClean="0"/>
              <a:t>изготовить проектное изделие.</a:t>
            </a:r>
            <a:endParaRPr lang="ru-RU" sz="1800" dirty="0"/>
          </a:p>
          <a:p>
            <a:pPr algn="just"/>
            <a:r>
              <a:rPr lang="ru-RU" sz="1800" dirty="0" smtClean="0"/>
              <a:t>    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dirty="0" smtClean="0"/>
              <a:t>1.Познакомиться с </a:t>
            </a:r>
            <a:r>
              <a:rPr lang="ru-RU" sz="1800" dirty="0"/>
              <a:t>историей </a:t>
            </a:r>
            <a:r>
              <a:rPr lang="ru-RU" sz="1800" dirty="0" smtClean="0"/>
              <a:t>и особенностями изделий ручной работы.</a:t>
            </a:r>
          </a:p>
          <a:p>
            <a:pPr algn="just"/>
            <a:r>
              <a:rPr lang="ru-RU" sz="1800" dirty="0" smtClean="0"/>
              <a:t>        2.Подобрать необходимые материалы и инструменты для работы.</a:t>
            </a:r>
          </a:p>
          <a:p>
            <a:pPr algn="just"/>
            <a:r>
              <a:rPr lang="ru-RU" sz="1800" dirty="0" smtClean="0"/>
              <a:t>        3.Применяя ЗУН, полученные на уроках        технологии,</a:t>
            </a:r>
            <a:r>
              <a:rPr lang="ru-RU" sz="1800" dirty="0"/>
              <a:t> соблюдая</a:t>
            </a:r>
            <a:r>
              <a:rPr lang="ru-RU" sz="1800" dirty="0" smtClean="0"/>
              <a:t> ПТБ </a:t>
            </a:r>
            <a:r>
              <a:rPr lang="ru-RU" sz="1800" dirty="0"/>
              <a:t>изготовить качественное изделие</a:t>
            </a:r>
            <a:r>
              <a:rPr lang="ru-RU" sz="1800" dirty="0" smtClean="0"/>
              <a:t>.</a:t>
            </a:r>
            <a:endParaRPr lang="ru-RU" sz="1800" dirty="0"/>
          </a:p>
          <a:p>
            <a:pPr algn="just"/>
            <a:r>
              <a:rPr lang="ru-RU" sz="1800" dirty="0" smtClean="0"/>
              <a:t> </a:t>
            </a:r>
            <a:endParaRPr lang="ru-RU" dirty="0" smtClean="0"/>
          </a:p>
          <a:p>
            <a:pPr algn="just"/>
            <a:r>
              <a:rPr lang="ru-RU" dirty="0" smtClean="0"/>
              <a:t>    </a:t>
            </a:r>
            <a:endParaRPr lang="ru-RU" sz="1800" dirty="0"/>
          </a:p>
        </p:txBody>
      </p:sp>
      <p:pic>
        <p:nvPicPr>
          <p:cNvPr id="5" name="Picture 6" descr="https://image.freepik.com/free-vector/boy-thinks-with-question-mark-word-bubble_10045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537" y="2989256"/>
            <a:ext cx="2616772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nakvartire.com/wp-content/uploads/2020/02/%D0%B6%D0%B5%D0%BD%D1%89%D0%B8%D0%BD%D0%B0-%D0%B8-%D0%B2%D0%BE%D0%BF%D1%80%D0%BE%D1%81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78" y="775161"/>
            <a:ext cx="3525077" cy="24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30552" y="109728"/>
            <a:ext cx="8842248" cy="621792"/>
          </a:xfrm>
        </p:spPr>
        <p:txBody>
          <a:bodyPr>
            <a:normAutofit fontScale="90000"/>
          </a:bodyPr>
          <a:lstStyle/>
          <a:p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Выявление основных параметров и ограничений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11480" y="731520"/>
            <a:ext cx="11100816" cy="499567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 изделие должно соответствовать следующим критериям: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Изделие должно иметь низкую себестоимость</a:t>
            </a:r>
            <a:r>
              <a:rPr lang="ru-RU" sz="2000" dirty="0" smtClean="0"/>
              <a:t>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Должно быть оригинальным, нравиться мне и окружающим.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Должно </a:t>
            </a:r>
            <a:r>
              <a:rPr lang="ru-RU" sz="2000" dirty="0" smtClean="0"/>
              <a:t>быть не </a:t>
            </a:r>
            <a:r>
              <a:rPr lang="ru-RU" sz="2000" dirty="0"/>
              <a:t>слишком сложным в изготовлении.                                                  </a:t>
            </a:r>
          </a:p>
          <a:p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b="1" i="1" dirty="0" smtClean="0"/>
          </a:p>
        </p:txBody>
      </p:sp>
      <p:pic>
        <p:nvPicPr>
          <p:cNvPr id="1026" name="Picture 2" descr="https://cdn.webshopapp.com/shops/44821/files/326556059/ravensburger-dogs-in-the-basket-2-puzzles-of-24-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44" y="2670048"/>
            <a:ext cx="5982222" cy="38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7718" y="181456"/>
            <a:ext cx="8770652" cy="702302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Разработка и анализ вариантов.</a:t>
            </a:r>
            <a:r>
              <a:rPr lang="ru-RU" sz="1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7598" y="722376"/>
            <a:ext cx="6492970" cy="613562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У меня было несколько </a:t>
            </a:r>
            <a:r>
              <a:rPr lang="ru-RU" dirty="0" smtClean="0"/>
              <a:t>вариантов:                                                              </a:t>
            </a:r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Алмазная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/>
              <a:t>очень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интересный вид </a:t>
            </a:r>
            <a:r>
              <a:rPr lang="ru-RU" dirty="0" smtClean="0"/>
              <a:t>рукоделия. </a:t>
            </a:r>
            <a:r>
              <a:rPr lang="ru-RU" dirty="0"/>
              <a:t>Процесс изготовления несложен и </a:t>
            </a:r>
            <a:r>
              <a:rPr lang="ru-RU" dirty="0" smtClean="0"/>
              <a:t>интересен, </a:t>
            </a:r>
            <a:r>
              <a:rPr lang="ru-RU" dirty="0"/>
              <a:t>а также имеет низкую себестоимость.    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Вышивка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крестиком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красивая форма вышивки. У меня был опыт вышивании крестиком , это был достаточно трудоемкий процесс , но результат был прекрасен.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по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номерам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/>
              <a:t>оригинальный тип  . Благодаря технике рисования по номерам я могу создать прекрасную картину, которая может украсить мою комнату. Изделие имеет низкую </a:t>
            </a:r>
            <a:r>
              <a:rPr lang="ru-RU" dirty="0" smtClean="0"/>
              <a:t>стоимость. </a:t>
            </a:r>
            <a:r>
              <a:rPr lang="ru-RU" dirty="0"/>
              <a:t>Процесс изготовления картины увлекателен                   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рассмотрев несколько вариантов я остановилась свой выбор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картине по номерам. Теперь я хочу провести мини-исследование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тему: «история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возникновения картины по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номерам».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ww.7petel.ru/pictures/l/16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796" y="2435720"/>
            <a:ext cx="2221992" cy="19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nogonitok.com/home/products_images/AT5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52" y="411479"/>
            <a:ext cx="243230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rthomework.ru/upload/iblock/b4d/b4d17681aa6ac614ec22d4dadbf09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32" y="4032504"/>
            <a:ext cx="1956817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9569196" y="1185510"/>
            <a:ext cx="498348" cy="581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9066276" y="5257800"/>
            <a:ext cx="571500" cy="420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79407" y="5795510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Картина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по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номерам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637776" y="699092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лмазная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вышивка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8999982" y="3433733"/>
            <a:ext cx="658369" cy="5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543801" y="3060114"/>
            <a:ext cx="1933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Вышивка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крестиком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96896" y="135186"/>
            <a:ext cx="8474900" cy="49377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История 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возникновения картин по номерам.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flipH="1">
            <a:off x="384048" y="518906"/>
            <a:ext cx="63367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1F1A17"/>
                </a:solidFill>
                <a:latin typeface="+mn-lt"/>
              </a:rPr>
              <a:t> В начале 50-х годов на фоне послевоенного процветания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A17"/>
                </a:solidFill>
                <a:effectLst/>
                <a:latin typeface="+mn-lt"/>
              </a:rPr>
              <a:t>, появившегося свободного времени, а также благодаря демократической идее того, что любой человек способен рисовать картины, живопись по номерам стала популярным видом досуга. В набор для рисования входили 2 кисти и около 90 предварительно смешанных, пронумерованных красок, которые необходимо было наносить на пронумерованные области на полотне или доске. Появлявшаяся в результате закрашивания картина удивляла и радовала.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A17"/>
                </a:solidFill>
                <a:effectLst/>
                <a:latin typeface="+mn-lt"/>
              </a:rPr>
              <a:t>  </a:t>
            </a:r>
          </a:p>
        </p:txBody>
      </p:sp>
      <p:pic>
        <p:nvPicPr>
          <p:cNvPr id="1042" name="Picture 18" descr="https://ponomeram72.ru/uploads/s/j/o/w/jowyzsuvljqg/img/full_UN8XYaz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60" y="851403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44867" y="4652177"/>
            <a:ext cx="493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F1A17"/>
                </a:solidFill>
                <a:latin typeface="Ubuntu"/>
              </a:rPr>
              <a:t>Основатели Макс С. Клейн и </a:t>
            </a:r>
            <a:r>
              <a:rPr lang="ru-RU" dirty="0" err="1">
                <a:solidFill>
                  <a:srgbClr val="1F1A17"/>
                </a:solidFill>
                <a:latin typeface="Ubuntu"/>
              </a:rPr>
              <a:t>Ден</a:t>
            </a:r>
            <a:r>
              <a:rPr lang="ru-RU" dirty="0">
                <a:solidFill>
                  <a:srgbClr val="1F1A17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1F1A17"/>
                </a:solidFill>
                <a:latin typeface="Ubuntu"/>
              </a:rPr>
              <a:t>Роббинс</a:t>
            </a:r>
            <a:endParaRPr lang="ru-RU" dirty="0">
              <a:solidFill>
                <a:srgbClr val="1F1A17"/>
              </a:solidFill>
              <a:latin typeface="Ubuntu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048" y="3559075"/>
            <a:ext cx="6336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Создателями картин по номерам считаются Макс С. Клейн, владелец компании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Palmer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Paint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по производству красок в Детройте (Мичиган) и художник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Ден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Роббинс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, который подал эту идею и нарисовал первые картины такого плана. Компания Клейна начала продажу наборов для рисования под брендом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Craft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Master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в 1951 г. Уже к 1954 году было продано около 12 миллионов наборов. Надпись на упаковке наборов для рисования гласила: «Каждый человек – Рембрандт!» </a:t>
            </a:r>
          </a:p>
        </p:txBody>
      </p:sp>
    </p:spTree>
    <p:extLst>
      <p:ext uri="{BB962C8B-B14F-4D97-AF65-F5344CB8AC3E}">
        <p14:creationId xmlns:p14="http://schemas.microsoft.com/office/powerpoint/2010/main" val="37381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25938"/>
            <a:ext cx="12192000" cy="411479"/>
          </a:xfrm>
        </p:spPr>
        <p:txBody>
          <a:bodyPr>
            <a:normAutofit/>
          </a:bodyPr>
          <a:lstStyle/>
          <a:p>
            <a:pPr algn="ctr"/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История  возникновения картин по 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номерам.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ponomeram72.ru/uploads/s/j/o/w/jowyzsuvljqg/img/full_spD64Bj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44" y="802887"/>
            <a:ext cx="2808096" cy="35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85212" y="4369046"/>
            <a:ext cx="319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F1A17"/>
                </a:solidFill>
              </a:rPr>
              <a:t>Набор для рисования по номерам1950х годов</a:t>
            </a:r>
            <a:endParaRPr lang="ru-RU" b="0" i="0" dirty="0">
              <a:solidFill>
                <a:srgbClr val="1F1A17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264" y="537417"/>
            <a:ext cx="67086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Спустя некоторое время живопись по номерам приобрела невероятную популярность в Америке, постепенно завоевывая рынок Европы.  . Картины по номерам помогли многим людям, никогда раньше не державшим кисть в руках, приобщиться к миру искусства и творчества. К 1954 году картины по номерам стали настоящим феноменом. 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артины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стали одновременно и развлечением, и особым украшением интерьера, созданным собственными руками. Благодаря этим наборам многие люди впервые смогли ощутить радость творчества. Хотя критики считали, что рисование по номерам притупляет вкус к искусству, и принижает его до уровня любого массового продукта, поклонники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этого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хобби заявляли обратное – ведь понимание великого начинается с самого малого. 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роведя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мини исследование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,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я сделала вывод , что картины по номерам очень интересный вид декоративно-прикладного творчества. Но что мне понадобиться для изготовления этой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картины?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6675" y="14719"/>
            <a:ext cx="5733288" cy="566927"/>
          </a:xfrm>
        </p:spPr>
        <p:txBody>
          <a:bodyPr>
            <a:normAutofit/>
          </a:bodyPr>
          <a:lstStyle/>
          <a:p>
            <a:pPr algn="just"/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Выбор инструментов и материалов.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3064" y="942684"/>
            <a:ext cx="11014363" cy="2005444"/>
          </a:xfrm>
        </p:spPr>
        <p:txBody>
          <a:bodyPr/>
          <a:lstStyle/>
          <a:p>
            <a:pPr algn="just"/>
            <a:r>
              <a:rPr lang="ru-RU" dirty="0" smtClean="0"/>
              <a:t>      Прежде чем приступить к работе, необходимо  правильно подобрать инструменты и материалы</a:t>
            </a:r>
            <a:r>
              <a:rPr lang="en-US" dirty="0" smtClean="0"/>
              <a:t>, </a:t>
            </a:r>
            <a:r>
              <a:rPr lang="ru-RU" dirty="0" smtClean="0"/>
              <a:t>это необходимо для того чтобы проектное изделие выглядело </a:t>
            </a:r>
            <a:r>
              <a:rPr lang="ru-RU" dirty="0" smtClean="0"/>
              <a:t>аккуратно</a:t>
            </a:r>
            <a:r>
              <a:rPr lang="en-US" dirty="0" smtClean="0"/>
              <a:t>,</a:t>
            </a:r>
            <a:r>
              <a:rPr lang="ru-RU" dirty="0" smtClean="0"/>
              <a:t> красиво</a:t>
            </a:r>
            <a:r>
              <a:rPr lang="en-US" dirty="0" smtClean="0"/>
              <a:t>,</a:t>
            </a:r>
            <a:r>
              <a:rPr lang="ru-RU" dirty="0" smtClean="0"/>
              <a:t> ведь этот вид декоративного-прикладного искусства требует от исполнителя ювелирного мастерства.</a:t>
            </a:r>
            <a:endParaRPr lang="ru-RU" dirty="0"/>
          </a:p>
        </p:txBody>
      </p:sp>
      <p:pic>
        <p:nvPicPr>
          <p:cNvPr id="2054" name="Picture 6" descr="https://amital.ru/image/cache/data/import_files/c1/c193f5ca-abd5-11e2-86eb-00215aaa7db4-200x3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4" y="2926489"/>
            <a:ext cx="1936977" cy="23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943319" y="5477849"/>
            <a:ext cx="2225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ёмкость для воды</a:t>
            </a:r>
          </a:p>
        </p:txBody>
      </p:sp>
      <p:pic>
        <p:nvPicPr>
          <p:cNvPr id="2050" name="Picture 2" descr="https://cdn1.ozone.ru/multimedia/1027593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" y="2910661"/>
            <a:ext cx="2017898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25297" y="5477849"/>
            <a:ext cx="120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клеёнка</a:t>
            </a:r>
          </a:p>
        </p:txBody>
      </p:sp>
      <p:pic>
        <p:nvPicPr>
          <p:cNvPr id="2052" name="Picture 4" descr="http://ae01.alicdn.com/kf/HTB1MLlsSXXXXXaNXXXXq6xXFXXXC.jpg?size=382339&amp;height=791&amp;width=790&amp;hash=d6e580fcd20a286f0b0b654069c1e2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44" y="2916850"/>
            <a:ext cx="1964388" cy="2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100259" y="5465714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кисточки</a:t>
            </a:r>
          </a:p>
        </p:txBody>
      </p:sp>
      <p:pic>
        <p:nvPicPr>
          <p:cNvPr id="31" name="Picture 6" descr="https://imgaz.staticbg.com/images/oaupload/banggood/images/7D/32/efef91c1-bc3c-4f31-9b6c-f0384d002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14" y="2932489"/>
            <a:ext cx="2021286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Прямоугольник 2062"/>
          <p:cNvSpPr/>
          <p:nvPr/>
        </p:nvSpPr>
        <p:spPr>
          <a:xfrm>
            <a:off x="3925853" y="5465714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краски </a:t>
            </a:r>
          </a:p>
        </p:txBody>
      </p:sp>
    </p:spTree>
    <p:extLst>
      <p:ext uri="{BB962C8B-B14F-4D97-AF65-F5344CB8AC3E}">
        <p14:creationId xmlns:p14="http://schemas.microsoft.com/office/powerpoint/2010/main" val="17795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20824" y="164593"/>
            <a:ext cx="8246300" cy="649223"/>
          </a:xfrm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Санитарно-гигиенические требования. </a:t>
            </a:r>
            <a:r>
              <a:rPr lang="ru-RU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3356" y="813816"/>
            <a:ext cx="6400800" cy="4977385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Рабочее место должно быть хорошо </a:t>
            </a:r>
            <a:r>
              <a:rPr lang="ru-RU" dirty="0" smtClean="0"/>
              <a:t>освещено.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Покрыть </a:t>
            </a:r>
            <a:r>
              <a:rPr lang="ru-RU" dirty="0"/>
              <a:t>стол целлофановой пленкой или </a:t>
            </a:r>
            <a:r>
              <a:rPr lang="ru-RU" dirty="0" smtClean="0"/>
              <a:t>клеенкой.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Бережно </a:t>
            </a:r>
            <a:r>
              <a:rPr lang="ru-RU" dirty="0"/>
              <a:t>относиться к своей работе и инструментам для работы.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Хранить </a:t>
            </a:r>
            <a:r>
              <a:rPr lang="ru-RU" dirty="0"/>
              <a:t>кисти в специальных пеналах</a:t>
            </a:r>
            <a:r>
              <a:rPr lang="ru-RU" dirty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Баночки </a:t>
            </a:r>
            <a:r>
              <a:rPr lang="ru-RU" dirty="0"/>
              <a:t>с красками хранить в коробках, во избежание опрокидывания.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1030</TotalTime>
  <Words>961</Words>
  <Application>Microsoft Office PowerPoint</Application>
  <PresentationFormat>Произвольный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Муниципальное  бюджетное  общеобразовательное  учреждение средняя школа № 1  городского округа–город Камышин Волгоградской области  </vt:lpstr>
      <vt:lpstr>I. Обоснование проекта</vt:lpstr>
      <vt:lpstr>II. Определение проблемы, цели, задач. </vt:lpstr>
      <vt:lpstr>III. Выявление основных параметров и ограничений.</vt:lpstr>
      <vt:lpstr>IV.  Разработка и анализ вариантов. </vt:lpstr>
      <vt:lpstr> V. История  возникновения картин по номерам.</vt:lpstr>
      <vt:lpstr>V. История  возникновения картин по номерам.</vt:lpstr>
      <vt:lpstr>VI.  Выбор инструментов и материалов.</vt:lpstr>
      <vt:lpstr>VII. Санитарно-гигиенические требования.  </vt:lpstr>
      <vt:lpstr>VIII. Экономический анализ. </vt:lpstr>
      <vt:lpstr>X. Технология изготовления изделия. </vt:lpstr>
      <vt:lpstr>XI. Контроль качества.</vt:lpstr>
      <vt:lpstr>XII. Оценка и защита проекта. </vt:lpstr>
      <vt:lpstr>                                            XIII. Используемые источники.    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87</cp:revision>
  <dcterms:created xsi:type="dcterms:W3CDTF">2021-03-17T15:36:56Z</dcterms:created>
  <dcterms:modified xsi:type="dcterms:W3CDTF">2022-04-06T09:03:03Z</dcterms:modified>
</cp:coreProperties>
</file>